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theme/theme8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9.xml" ContentType="application/vnd.openxmlformats-officedocument.theme+xml"/>
  <Override PartName="/ppt/slideLayouts/slideLayout38.xml" ContentType="application/vnd.openxmlformats-officedocument.presentationml.slideLayout+xml"/>
  <Override PartName="/ppt/theme/theme10.xml" ContentType="application/vnd.openxmlformats-officedocument.theme+xml"/>
  <Override PartName="/ppt/slideLayouts/slideLayout39.xml" ContentType="application/vnd.openxmlformats-officedocument.presentationml.slideLayout+xml"/>
  <Override PartName="/ppt/theme/theme11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2.xml" ContentType="application/vnd.openxmlformats-officedocument.theme+xml"/>
  <Override PartName="/ppt/slideLayouts/slideLayout47.xml" ContentType="application/vnd.openxmlformats-officedocument.presentationml.slideLayout+xml"/>
  <Override PartName="/ppt/theme/theme1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5.xml" ContentType="application/vnd.openxmlformats-officedocument.theme+xml"/>
  <Override PartName="/ppt/slideLayouts/slideLayout59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51" r:id="rId2"/>
    <p:sldMasterId id="2147483783" r:id="rId3"/>
    <p:sldMasterId id="2147483784" r:id="rId4"/>
    <p:sldMasterId id="2147483786" r:id="rId5"/>
    <p:sldMasterId id="2147483797" r:id="rId6"/>
    <p:sldMasterId id="2147483799" r:id="rId7"/>
    <p:sldMasterId id="2147483809" r:id="rId8"/>
    <p:sldMasterId id="2147483811" r:id="rId9"/>
    <p:sldMasterId id="2147483821" r:id="rId10"/>
    <p:sldMasterId id="2147483823" r:id="rId11"/>
    <p:sldMasterId id="2147483825" r:id="rId12"/>
    <p:sldMasterId id="2147483833" r:id="rId13"/>
    <p:sldMasterId id="2147483835" r:id="rId14"/>
    <p:sldMasterId id="2147483844" r:id="rId15"/>
    <p:sldMasterId id="2147483850" r:id="rId16"/>
  </p:sldMasterIdLst>
  <p:notesMasterIdLst>
    <p:notesMasterId r:id="rId41"/>
  </p:notesMasterIdLst>
  <p:sldIdLst>
    <p:sldId id="256" r:id="rId17"/>
    <p:sldId id="320" r:id="rId18"/>
    <p:sldId id="266" r:id="rId19"/>
    <p:sldId id="276" r:id="rId20"/>
    <p:sldId id="388" r:id="rId21"/>
    <p:sldId id="403" r:id="rId22"/>
    <p:sldId id="402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97" r:id="rId31"/>
    <p:sldId id="398" r:id="rId32"/>
    <p:sldId id="404" r:id="rId33"/>
    <p:sldId id="400" r:id="rId34"/>
    <p:sldId id="405" r:id="rId35"/>
    <p:sldId id="408" r:id="rId36"/>
    <p:sldId id="406" r:id="rId37"/>
    <p:sldId id="407" r:id="rId38"/>
    <p:sldId id="387" r:id="rId39"/>
    <p:sldId id="281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13" autoAdjust="0"/>
  </p:normalViewPr>
  <p:slideViewPr>
    <p:cSldViewPr snapToGrid="0" snapToObjects="1">
      <p:cViewPr varScale="1">
        <p:scale>
          <a:sx n="105" d="100"/>
          <a:sy n="105" d="100"/>
        </p:scale>
        <p:origin x="19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7.xml"/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48A44-0A27-4B13-A6FE-ED87922FB20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1284F-6797-4C06-B986-DA4CE94D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6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1284F-6797-4C06-B986-DA4CE94D10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5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66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Key Performance Indicators determined to measure quality of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Coordinate available participants</a:t>
            </a:r>
            <a:r>
              <a:rPr lang="en-US" sz="1400" baseline="0" dirty="0" smtClean="0"/>
              <a:t> to sit in focus group discussions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All participants should receive a </a:t>
            </a:r>
            <a:r>
              <a:rPr lang="en-US" sz="1400" baseline="0" dirty="0" err="1" smtClean="0"/>
              <a:t>Qualtrix</a:t>
            </a:r>
            <a:r>
              <a:rPr lang="en-US" sz="1400" baseline="0" dirty="0" smtClean="0"/>
              <a:t> survey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Compiled results will be reported to leadership – recommendation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Launch fully as a mandate January 1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31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4D311-73F7-5D42-B843-E8305C7307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665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914400"/>
            <a:endParaRPr lang="en-US" sz="140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+mn-lt"/>
              </a:rPr>
              <a:t>Goal</a:t>
            </a:r>
            <a:r>
              <a:rPr lang="en-US" sz="1400" baseline="0" dirty="0" smtClean="0">
                <a:latin typeface="+mn-lt"/>
              </a:rPr>
              <a:t> of mandate</a:t>
            </a:r>
            <a:r>
              <a:rPr lang="en-US" sz="1400" dirty="0" smtClean="0">
                <a:latin typeface="+mn-lt"/>
              </a:rPr>
              <a:t>:  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devote our time and resources to our core academic mission. </a:t>
            </a: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latin typeface="+mn-lt"/>
            </a:endParaRP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+mn-lt"/>
              </a:rPr>
              <a:t>Secure improvements</a:t>
            </a:r>
            <a:r>
              <a:rPr lang="en-US" sz="1400" baseline="0" dirty="0" smtClean="0">
                <a:latin typeface="+mn-lt"/>
              </a:rPr>
              <a:t> with duty of care</a:t>
            </a: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>
              <a:latin typeface="+mn-lt"/>
            </a:endParaRP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latin typeface="+mn-lt"/>
              </a:rPr>
              <a:t>Improve Service</a:t>
            </a: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>
              <a:latin typeface="+mn-lt"/>
            </a:endParaRP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latin typeface="+mn-lt"/>
              </a:rPr>
              <a:t>Reduce a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dministrative costs</a:t>
            </a:r>
            <a:endParaRPr lang="en-US" sz="2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4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4D311-73F7-5D42-B843-E8305C7307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03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Brief introduction abou</a:t>
            </a:r>
            <a:r>
              <a:rPr lang="en-US" sz="14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t the Strategic Plan.</a:t>
            </a:r>
          </a:p>
          <a:p>
            <a:pPr marL="4572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Released by President Drake in late August 2017.</a:t>
            </a:r>
          </a:p>
          <a:p>
            <a:pPr marL="4572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Embarking on a plan to strive</a:t>
            </a:r>
            <a:r>
              <a:rPr lang="en-US" sz="14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 operational excellence</a:t>
            </a:r>
            <a:r>
              <a:rPr lang="en-US" sz="14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Includes multiple spend categories where administrative efficiencies can be found (e.g. computers, furniture and travel)</a:t>
            </a:r>
          </a:p>
          <a:p>
            <a:pPr marL="457200" lvl="2" indent="-457200"/>
            <a:endParaRPr lang="en-US" sz="2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6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914400"/>
            <a:endParaRPr lang="en-US" sz="1400" dirty="0" smtClean="0">
              <a:solidFill>
                <a:schemeClr val="tx1"/>
              </a:solidFill>
              <a:latin typeface="+mn-lt"/>
            </a:endParaRP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+mn-lt"/>
              </a:rPr>
              <a:t>Goal</a:t>
            </a:r>
            <a:r>
              <a:rPr lang="en-US" sz="1400" baseline="0" dirty="0" smtClean="0">
                <a:latin typeface="+mn-lt"/>
              </a:rPr>
              <a:t> of mandate</a:t>
            </a:r>
            <a:r>
              <a:rPr lang="en-US" sz="1400" dirty="0" smtClean="0">
                <a:latin typeface="+mn-lt"/>
              </a:rPr>
              <a:t>:  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devote our time and resources to our core academic mission. </a:t>
            </a: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latin typeface="+mn-lt"/>
            </a:endParaRP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+mn-lt"/>
              </a:rPr>
              <a:t>Secure improvements</a:t>
            </a:r>
            <a:r>
              <a:rPr lang="en-US" sz="1400" baseline="0" dirty="0" smtClean="0">
                <a:latin typeface="+mn-lt"/>
              </a:rPr>
              <a:t> with duty of care</a:t>
            </a: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>
              <a:latin typeface="+mn-lt"/>
            </a:endParaRP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latin typeface="+mn-lt"/>
              </a:rPr>
              <a:t>Improve Service</a:t>
            </a: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>
              <a:latin typeface="+mn-lt"/>
            </a:endParaRPr>
          </a:p>
          <a:p>
            <a:pPr marL="0" marR="0" lvl="0" indent="-91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latin typeface="+mn-lt"/>
              </a:rPr>
              <a:t>Reduce a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dministrative costs</a:t>
            </a:r>
            <a:endParaRPr lang="en-US" sz="2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visibility to the university to aid in identifying the location of its travelers in the event of natural or political events that may affect the traveler’s safety and well-being.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 payment methods available to cover air, hotel and rental car reservations.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easy point of contact for all travel sourcing, planning and booking; 24/7 – 365 days/year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Permits full visibility to activity and spend to plan, negotiate and implement change more strategically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major airlines, multiple hotel and rental car discounts applied at booking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 travel discounts available to active faculty, staff and students.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4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35% </a:t>
            </a:r>
            <a:r>
              <a:rPr lang="en-US" sz="1400" dirty="0" err="1" smtClean="0"/>
              <a:t>Indv</a:t>
            </a:r>
            <a:r>
              <a:rPr lang="en-US" sz="1400" baseline="0" dirty="0" smtClean="0"/>
              <a:t> business traveler using CTP for airfare, the pilot is just influencing more engagement toward the requirement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3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eTravel</a:t>
            </a:r>
            <a:r>
              <a:rPr lang="en-US" dirty="0" smtClean="0"/>
              <a:t> – OSU</a:t>
            </a:r>
            <a:r>
              <a:rPr lang="en-US" baseline="0" dirty="0" smtClean="0"/>
              <a:t> built system that documents authorization and expense estimates for budget purposes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Email</a:t>
            </a:r>
            <a:r>
              <a:rPr lang="en-US" baseline="0" dirty="0" smtClean="0"/>
              <a:t> Filters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T# (not R#) – one/trip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Service Center – internal/custom processes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0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Booking online through </a:t>
            </a:r>
            <a:r>
              <a:rPr lang="en-US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Concur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vs airline website (Profile)</a:t>
            </a:r>
          </a:p>
          <a:p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 smtClean="0"/>
              <a:t>Booking online is encouraged, but you can use full service </a:t>
            </a:r>
          </a:p>
          <a:p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finalize booking, user must provide valid T#, employee ID and confirm UNIV or OSP travel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2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No payment required at reservation –</a:t>
            </a:r>
            <a:r>
              <a:rPr lang="en-US" sz="1400" baseline="0" dirty="0" smtClean="0"/>
              <a:t> for business use only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Low rates and required insurance built in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9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 userDrawn="1"/>
        </p:nvSpPr>
        <p:spPr>
          <a:xfrm>
            <a:off x="1413015" y="3744003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Subtitle 2"/>
          <p:cNvSpPr txBox="1">
            <a:spLocks/>
          </p:cNvSpPr>
          <p:nvPr userDrawn="1"/>
        </p:nvSpPr>
        <p:spPr>
          <a:xfrm>
            <a:off x="1413015" y="4567385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8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07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755758" y="205563"/>
            <a:ext cx="3220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prstClr val="white"/>
                </a:solidFill>
              </a:rPr>
              <a:t>Title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6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2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5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4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9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4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238" y="168313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3032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4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105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07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984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636D6E"/>
          </a:solidFill>
          <a:ln>
            <a:solidFill>
              <a:srgbClr val="636D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844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638142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18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81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40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80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477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655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503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636D6E"/>
          </a:solidFill>
          <a:ln>
            <a:solidFill>
              <a:srgbClr val="636D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37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638142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048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313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99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9621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34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1744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289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553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494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787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quotes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15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695866"/>
          </a:xfrm>
          <a:prstGeom prst="rect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001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40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78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010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2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6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quotes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22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quotes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094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695866"/>
          </a:xfrm>
          <a:prstGeom prst="rect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61972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56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693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861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20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337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665990"/>
      </p:ext>
    </p:extLst>
  </p:cSld>
  <p:clrMapOvr>
    <a:masterClrMapping/>
  </p:clrMapOvr>
  <p:transition spd="slow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95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695866"/>
          </a:xfrm>
          <a:prstGeom prst="rect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9621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38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Relationship Id="rId9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47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1.xml"/><Relationship Id="rId9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5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3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93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359957" y="3363985"/>
            <a:ext cx="6844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Procurement Shared Service Center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8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7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5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709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93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917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1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</p:sldLayoutIdLst>
  <p:transition spd="slow">
    <p:fade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/>
              <a:pPr/>
              <a:t>‹#›</a:t>
            </a:fld>
            <a:endParaRPr lang="en-US" sz="160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5564652" y="202869"/>
            <a:ext cx="3389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400" dirty="0" smtClean="0">
                <a:solidFill>
                  <a:schemeClr val="bg1"/>
                </a:solidFill>
              </a:rPr>
              <a:t>Procurement Shared Service Center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  <p:sldLayoutId id="2147483770" r:id="rId8"/>
    <p:sldLayoutId id="214748384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93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1391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1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5" r:id="rId8"/>
    <p:sldLayoutId id="214748379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  <a:solidFill>
            <a:srgbClr val="636D6E"/>
          </a:solidFill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  <a:grpFill/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2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  <a:solidFill>
            <a:srgbClr val="636D6E"/>
          </a:solidFill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  <a:grpFill/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0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2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sutravel.osu.edu/contact/agent-assis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ebauth.service.ohio-state.edu/cgi-bin/concur.cg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erprise.com/car_rental/deeplinkmap.do?bid=028&amp;refId=OHIOSTU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.osu.edu/travelpilot2017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u.osu.edu/amazonbusiness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.osu.edu/pss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413015" y="3825379"/>
            <a:ext cx="6400800" cy="74200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3016" y="4155693"/>
            <a:ext cx="6799806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October 19, 2017 Carmen Connect Webinar</a:t>
            </a:r>
          </a:p>
          <a:p>
            <a:r>
              <a:rPr lang="en-US" sz="2800" dirty="0" smtClean="0"/>
              <a:t>Audio – 1-877-820-7831 code:484159#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Benefits</a:t>
            </a:r>
          </a:p>
          <a:p>
            <a:pPr lvl="3"/>
            <a:endParaRPr lang="en-US" sz="28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28612" y="2217882"/>
          <a:ext cx="8474196" cy="360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388">
                  <a:extLst>
                    <a:ext uri="{9D8B030D-6E8A-4147-A177-3AD203B41FA5}">
                      <a16:colId xmlns:a16="http://schemas.microsoft.com/office/drawing/2014/main" val="1517005090"/>
                    </a:ext>
                  </a:extLst>
                </a:gridCol>
                <a:gridCol w="3422710">
                  <a:extLst>
                    <a:ext uri="{9D8B030D-6E8A-4147-A177-3AD203B41FA5}">
                      <a16:colId xmlns:a16="http://schemas.microsoft.com/office/drawing/2014/main" val="3979366935"/>
                    </a:ext>
                  </a:extLst>
                </a:gridCol>
                <a:gridCol w="660917">
                  <a:extLst>
                    <a:ext uri="{9D8B030D-6E8A-4147-A177-3AD203B41FA5}">
                      <a16:colId xmlns:a16="http://schemas.microsoft.com/office/drawing/2014/main" val="2950015679"/>
                    </a:ext>
                  </a:extLst>
                </a:gridCol>
                <a:gridCol w="3576181">
                  <a:extLst>
                    <a:ext uri="{9D8B030D-6E8A-4147-A177-3AD203B41FA5}">
                      <a16:colId xmlns:a16="http://schemas.microsoft.com/office/drawing/2014/main" val="60394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Duty</a:t>
                      </a:r>
                      <a:r>
                        <a:rPr lang="en-US" sz="2800" baseline="0" dirty="0" smtClean="0"/>
                        <a:t> of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Visibility to Spend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0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365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Out-of-Pocket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Discounts</a:t>
                      </a:r>
                      <a:r>
                        <a:rPr lang="en-US" sz="2800" baseline="0" dirty="0" smtClean="0"/>
                        <a:t> at Booking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77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36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One Stop Shopping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7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2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948701"/>
                  </a:ext>
                </a:extLst>
              </a:tr>
            </a:tbl>
          </a:graphicData>
        </a:graphic>
      </p:graphicFrame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" y="2217882"/>
            <a:ext cx="622935" cy="622935"/>
          </a:xfrm>
          <a:prstGeom prst="rect">
            <a:avLst/>
          </a:prstGeom>
        </p:spPr>
      </p:pic>
      <p:pic>
        <p:nvPicPr>
          <p:cNvPr id="17" name="Picture 16" descr="Image result for wallet with money clip ar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7" y="3291349"/>
            <a:ext cx="476885" cy="627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6" y="4233510"/>
            <a:ext cx="654685" cy="681355"/>
          </a:xfrm>
          <a:prstGeom prst="rect">
            <a:avLst/>
          </a:prstGeom>
        </p:spPr>
      </p:pic>
      <p:pic>
        <p:nvPicPr>
          <p:cNvPr id="19" name="Picture 18" descr="Image result for magnifying glass with statistics black and white clipart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147" y="2217882"/>
            <a:ext cx="942975" cy="627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Image result for travel discounts black and white clipart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522" y="3113082"/>
            <a:ext cx="863600" cy="711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72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About the Travel Pilot</a:t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18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Goal: 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Fine-tune and validate service delivery</a:t>
            </a:r>
          </a:p>
          <a:p>
            <a:pPr marL="457200" lvl="2" indent="-457200"/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Pilot Participants:  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College </a:t>
            </a:r>
            <a:r>
              <a:rPr lang="en-US" sz="2400" dirty="0">
                <a:latin typeface="Calibri" panose="020F0502020204030204" pitchFamily="34" charset="0"/>
              </a:rPr>
              <a:t>of </a:t>
            </a:r>
            <a:r>
              <a:rPr lang="en-US" sz="2400" dirty="0" smtClean="0">
                <a:latin typeface="Calibri" panose="020F0502020204030204" pitchFamily="34" charset="0"/>
              </a:rPr>
              <a:t>Engineering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College of Food, Agricultural &amp; Environmental Science</a:t>
            </a:r>
            <a:endParaRPr lang="en-US" sz="2400" dirty="0">
              <a:latin typeface="Calibri" panose="020F0502020204030204" pitchFamily="34" charset="0"/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College of Law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Business &amp; Finance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Office of Academic Affairs, HR &amp; John Glenn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Student Life</a:t>
            </a:r>
          </a:p>
          <a:p>
            <a:pPr marL="1005840" lvl="3" indent="-457200"/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Training:  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Starts October 6-October 13</a:t>
            </a:r>
          </a:p>
          <a:p>
            <a:pPr marL="457200" lvl="2" indent="-457200"/>
            <a:endParaRPr lang="en-US" sz="1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Duration: 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Effective October 16-November 30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During the Pilot – What’s different?</a:t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Must have Travel Authorization (T#) prior to booking</a:t>
            </a: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Check with your Service Center for assistance </a:t>
            </a:r>
          </a:p>
          <a:p>
            <a:pPr marL="457200" lvl="2" indent="-457200"/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73" y="3470257"/>
            <a:ext cx="4263736" cy="26300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4875469"/>
            <a:ext cx="5965248" cy="13698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1465118" y="5860473"/>
            <a:ext cx="1070264" cy="290945"/>
          </a:xfrm>
          <a:prstGeom prst="roundRect">
            <a:avLst/>
          </a:prstGeom>
          <a:noFill/>
          <a:ln w="38100">
            <a:solidFill>
              <a:srgbClr val="BB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During the Pilot – What’s different?</a:t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Airfare bookings through Corporate Travel Planners</a:t>
            </a:r>
            <a:b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hlinkClick r:id="rId3"/>
              </a:rPr>
              <a:t>Full Service Agents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sym typeface="Wingdings 2" panose="05020102010507070707" pitchFamily="18" charset="2"/>
              </a:rPr>
              <a:t></a:t>
            </a:r>
            <a:r>
              <a:rPr lang="en-US" sz="2800" dirty="0" smtClean="0">
                <a:latin typeface="Calibri" panose="020F0502020204030204" pitchFamily="34" charset="0"/>
              </a:rPr>
              <a:t/>
            </a:r>
            <a:br>
              <a:rPr lang="en-US" sz="2800" dirty="0" smtClean="0">
                <a:latin typeface="Calibri" panose="020F0502020204030204" pitchFamily="34" charset="0"/>
              </a:rPr>
            </a:br>
            <a:endParaRPr lang="en-US" sz="2800" dirty="0" smtClean="0">
              <a:latin typeface="Calibri" panose="020F0502020204030204" pitchFamily="34" charset="0"/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Concur Online Booking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</a:t>
            </a:r>
            <a:endParaRPr lang="en-US" sz="3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indent="0">
              <a:buNone/>
            </a:pPr>
            <a:endParaRPr 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6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During the Pilot – What’s different?</a:t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Rental car reservations through Enterprise or National</a:t>
            </a:r>
            <a:b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CTP Agent or Concur</a:t>
            </a:r>
            <a:br>
              <a:rPr lang="en-US" sz="2800" dirty="0" smtClean="0">
                <a:latin typeface="Calibri" panose="020F0502020204030204" pitchFamily="34" charset="0"/>
              </a:rPr>
            </a:br>
            <a:endParaRPr lang="en-US" sz="2800" dirty="0" smtClean="0">
              <a:latin typeface="Calibri" panose="020F0502020204030204" pitchFamily="34" charset="0"/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Enterprise/National Business Rental Tool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Pilot Assistance &amp; Resources</a:t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36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Custom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Website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for Pilot Participants: </a:t>
            </a:r>
            <a:r>
              <a:rPr lang="en-US" sz="280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https://u.osu.edu/travelpilot2017/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Guides &amp; Pilot Packet</a:t>
            </a:r>
          </a:p>
          <a:p>
            <a:pPr marL="1120140" lvl="3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Quick Reference Guide</a:t>
            </a:r>
          </a:p>
          <a:p>
            <a:pPr marL="1120140" lvl="3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Options for Booking</a:t>
            </a:r>
          </a:p>
          <a:p>
            <a:pPr marL="571500" lvl="2" indent="-5715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OSU Contact for Assistance &amp; Feedback</a:t>
            </a:r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After the pilot --- What’s Next?</a:t>
            </a:r>
            <a:b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36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KPI Review with all Pilot Areas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Focus Group Discussions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Feedback via Survey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Recommendation to Leadership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Launch university-wide January 1, 2018</a:t>
            </a:r>
          </a:p>
          <a:p>
            <a:pPr lvl="3"/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413015" y="4057907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PCard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&amp; Asset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Mgt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Updates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413015" y="4721621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3053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PCard</a:t>
            </a:r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Update</a:t>
            </a:r>
          </a:p>
          <a:p>
            <a:endParaRPr lang="en-US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Renewal 2018</a:t>
            </a:r>
          </a:p>
          <a:p>
            <a:pPr marL="457200" lvl="2" indent="-457200"/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indent="0">
              <a:buNone/>
            </a:pP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Asset Management Updates</a:t>
            </a:r>
            <a:endParaRPr lang="en-US" sz="36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PIER Report Deadline (8/31)</a:t>
            </a: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DocuSign Forms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3"/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0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Amazon Business Accounts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Recent charges for Amazon Prime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Amazon Business Account website – </a:t>
            </a:r>
            <a:r>
              <a:rPr lang="en-US" dirty="0" smtClean="0">
                <a:hlinkClick r:id="rId2"/>
              </a:rPr>
              <a:t>http://u.osu.edu/amazonbusiness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Only </a:t>
            </a:r>
            <a:r>
              <a:rPr lang="en-US" dirty="0" err="1" smtClean="0"/>
              <a:t>Pcard</a:t>
            </a:r>
            <a:r>
              <a:rPr lang="en-US" dirty="0" smtClean="0"/>
              <a:t> managers can have an Amazon Business Account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 purchases should be made outside of the Amazon Business Account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841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113" y="947498"/>
            <a:ext cx="8229600" cy="907181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Housekeeping Items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lines will be muted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*6 to unmute your line to ask a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*6 to mute your line after you are done speaking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leads will be monitoring the questions via the chat boxes, please feel free to ask questions there.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68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pPr algn="ctr"/>
            <a:r>
              <a:rPr lang="en-US" sz="4800" i="1" dirty="0" smtClean="0"/>
              <a:t>“Change is inevitable…except from vending machines”-Robert C. Gallagher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458173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PSSC Updates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Administration &amp; Planning will be joining the Service Center on October 30.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Facilities Operations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Facilities Design and Construction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WOSU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Public Safety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Environmental Health &amp; Safety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Transportation &amp; Traffic Management</a:t>
            </a: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C00000"/>
                </a:solidFill>
              </a:rPr>
              <a:t>UniPrint</a:t>
            </a:r>
            <a:endParaRPr lang="en-US" dirty="0" smtClean="0">
              <a:solidFill>
                <a:srgbClr val="C00000"/>
              </a:solidFill>
            </a:endParaRPr>
          </a:p>
          <a:p>
            <a:pPr marL="1005840" lvl="3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Planning and Real Estate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43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Kim Melchiorre and Rick Meyers will be joining our team from the Admin &amp; Planning Service Center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</a:rPr>
              <a:t>As part of the transition, we will be looking at our team structure, assignments, reporting roles to align our areas of support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PSSC </a:t>
            </a:r>
            <a:r>
              <a:rPr lang="en-US" dirty="0" smtClean="0"/>
              <a:t>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22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1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06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PSSC Staff updates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Travel </a:t>
            </a:r>
            <a:r>
              <a:rPr lang="en-US" sz="2800" dirty="0" smtClean="0"/>
              <a:t>Pilot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Pcard</a:t>
            </a:r>
            <a:r>
              <a:rPr lang="en-US" sz="2800" dirty="0" smtClean="0"/>
              <a:t> and Asset Management updates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Amazon </a:t>
            </a:r>
            <a:r>
              <a:rPr lang="en-US" sz="2800" dirty="0" smtClean="0"/>
              <a:t>Accounts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PSSC  update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r>
              <a:rPr lang="en-US" sz="2000" b="1" dirty="0" smtClean="0"/>
              <a:t>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2"/>
              </a:rPr>
              <a:t>http://u.osu.edu/pssc</a:t>
            </a:r>
            <a:endParaRPr lang="en-US" sz="2000" dirty="0" smtClean="0"/>
          </a:p>
          <a:p>
            <a:r>
              <a:rPr lang="en-US" sz="2000" b="1" dirty="0" smtClean="0"/>
              <a:t>Staffing</a:t>
            </a:r>
            <a:endParaRPr lang="en-US" sz="2000" b="1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800" b="1" dirty="0" smtClean="0"/>
              <a:t>Kelly Moore  </a:t>
            </a:r>
            <a:r>
              <a:rPr lang="en-US" sz="1800" dirty="0" smtClean="0"/>
              <a:t>- Out until January 2</a:t>
            </a:r>
            <a:r>
              <a:rPr lang="en-US" sz="1800" baseline="30000" dirty="0" smtClean="0"/>
              <a:t>nd</a:t>
            </a:r>
            <a:endParaRPr lang="en-US" sz="1800" dirty="0" smtClean="0"/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Terrance Jr born October 12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New Position Posted </a:t>
            </a:r>
            <a:r>
              <a:rPr lang="en-US" sz="1800" dirty="0" smtClean="0">
                <a:solidFill>
                  <a:srgbClr val="C00000"/>
                </a:solidFill>
              </a:rPr>
              <a:t>– Sr. Finance Coordinator (replaces the open Finance Coordinator position)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Plan to promote and internal PSSC staff member to this position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Will assist with the Lead approvals as well as supervising a Finance Assistant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New Position Posted soon </a:t>
            </a:r>
            <a:r>
              <a:rPr lang="en-US" sz="1800" dirty="0" smtClean="0">
                <a:solidFill>
                  <a:srgbClr val="C00000"/>
                </a:solidFill>
              </a:rPr>
              <a:t>– Finance Assistant (replaces opening created by the Sr. Finance coordinator)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Will assist the Sr. Finance coordinator with transaction processing and customer service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New Position Posted Soon </a:t>
            </a:r>
            <a:r>
              <a:rPr lang="en-US" sz="1800" dirty="0" smtClean="0">
                <a:solidFill>
                  <a:srgbClr val="C00000"/>
                </a:solidFill>
              </a:rPr>
              <a:t>– Team Lead (will fill the gap during Kelly’s absence)</a:t>
            </a:r>
            <a:endParaRPr lang="en-US" sz="1800" dirty="0" smtClean="0">
              <a:solidFill>
                <a:srgbClr val="C00000"/>
              </a:solidFill>
            </a:endParaRPr>
          </a:p>
          <a:p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r>
              <a:rPr lang="en-US" sz="1800" b="1" dirty="0" smtClean="0"/>
              <a:t>Next </a:t>
            </a:r>
            <a:r>
              <a:rPr lang="en-US" sz="1800" b="1" dirty="0"/>
              <a:t>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November 16, 2017 @ 10:00 </a:t>
            </a:r>
            <a:r>
              <a:rPr lang="en-US" sz="1800" dirty="0" smtClean="0"/>
              <a:t>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	</a:t>
            </a:r>
            <a:r>
              <a:rPr lang="en-US" sz="1800" dirty="0" smtClean="0"/>
              <a:t>Switching to Skype Meeting with Skype phone # </a:t>
            </a:r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413015" y="4057907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Travel Updates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413015" y="4721621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Pilot Overview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3034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Who is participating in the Travel Pilot supported by PSSC?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Office of Academic Affairs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Office of Student Life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John Glen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Office of Human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College of Law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Office of Business &amp; Finance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Travel Pilot Mandate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3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92" y="2057402"/>
            <a:ext cx="8861875" cy="361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3714" y="1252388"/>
            <a:ext cx="8629092" cy="5273103"/>
          </a:xfrm>
        </p:spPr>
        <p:txBody>
          <a:bodyPr/>
          <a:lstStyle/>
          <a:p>
            <a:r>
              <a:rPr lang="en-US" sz="3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About Ohio State’s Strategic Plan – Travel</a:t>
            </a:r>
          </a:p>
          <a:p>
            <a:endParaRPr lang="en-US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Enterprise-wide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requirement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of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travel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agency for business travel</a:t>
            </a:r>
          </a:p>
          <a:p>
            <a:pPr marL="457200" lvl="2" indent="-457200"/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Enterprise-wide requirement of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rental car contract for business travel 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2" indent="-457200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Improve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service and reduce administrative costs 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indent="0">
              <a:buNone/>
            </a:pP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3"/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2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5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6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4_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7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SU Theme - Title">
  <a:themeElements>
    <a:clrScheme name="Buckeye">
      <a:dk1>
        <a:sysClr val="windowText" lastClr="000000"/>
      </a:dk1>
      <a:lt1>
        <a:sysClr val="window" lastClr="FFFFFF"/>
      </a:lt1>
      <a:dk2>
        <a:srgbClr val="BFBFBF"/>
      </a:dk2>
      <a:lt2>
        <a:srgbClr val="EEECE1"/>
      </a:lt2>
      <a:accent1>
        <a:srgbClr val="C00000"/>
      </a:accent1>
      <a:accent2>
        <a:srgbClr val="800000"/>
      </a:accent2>
      <a:accent3>
        <a:srgbClr val="480904"/>
      </a:accent3>
      <a:accent4>
        <a:srgbClr val="7F7F7F"/>
      </a:accent4>
      <a:accent5>
        <a:srgbClr val="595959"/>
      </a:accent5>
      <a:accent6>
        <a:srgbClr val="262626"/>
      </a:accent6>
      <a:hlink>
        <a:srgbClr val="000000"/>
      </a:hlink>
      <a:folHlink>
        <a:srgbClr val="94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SU Theme - Title" id="{B7E3040C-68C8-43A1-8E62-58B70AA3B66D}" vid="{BA46ED43-0300-4FED-AA93-1D1C8BC90B04}"/>
    </a:ext>
  </a:extLst>
</a:theme>
</file>

<file path=ppt/theme/theme15.xml><?xml version="1.0" encoding="utf-8"?>
<a:theme xmlns:a="http://schemas.openxmlformats.org/drawingml/2006/main" name="1_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8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4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3_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8768</TotalTime>
  <Words>825</Words>
  <Application>Microsoft Office PowerPoint</Application>
  <PresentationFormat>On-screen Show (4:3)</PresentationFormat>
  <Paragraphs>197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24</vt:i4>
      </vt:variant>
    </vt:vector>
  </HeadingPairs>
  <TitlesOfParts>
    <vt:vector size="45" baseType="lpstr">
      <vt:lpstr>Arial</vt:lpstr>
      <vt:lpstr>Calibri</vt:lpstr>
      <vt:lpstr>Lucida Grande</vt:lpstr>
      <vt:lpstr>Wingdings</vt:lpstr>
      <vt:lpstr>Wingdings 2</vt:lpstr>
      <vt:lpstr>Title Slide</vt:lpstr>
      <vt:lpstr>Content Slide</vt:lpstr>
      <vt:lpstr>1_Title Slide</vt:lpstr>
      <vt:lpstr>2_Title Slide</vt:lpstr>
      <vt:lpstr>1_Content Slide</vt:lpstr>
      <vt:lpstr>3_Title Slide</vt:lpstr>
      <vt:lpstr>2_Content Slide</vt:lpstr>
      <vt:lpstr>4_Title Slide</vt:lpstr>
      <vt:lpstr>3_Content Slide</vt:lpstr>
      <vt:lpstr>5_Title Slide</vt:lpstr>
      <vt:lpstr>6_Title Slide</vt:lpstr>
      <vt:lpstr>4_Content Slide</vt:lpstr>
      <vt:lpstr>7_Title Slide</vt:lpstr>
      <vt:lpstr>OSU Theme - Title</vt:lpstr>
      <vt:lpstr>1_OSU Content</vt:lpstr>
      <vt:lpstr>8_Title Slide</vt:lpstr>
      <vt:lpstr>PowerPoint Presentation</vt:lpstr>
      <vt:lpstr>Housekeeping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 Aberegg</dc:creator>
  <cp:lastModifiedBy>Grubb, Frank</cp:lastModifiedBy>
  <cp:revision>225</cp:revision>
  <dcterms:created xsi:type="dcterms:W3CDTF">2013-05-24T18:55:25Z</dcterms:created>
  <dcterms:modified xsi:type="dcterms:W3CDTF">2017-10-19T13:51:18Z</dcterms:modified>
</cp:coreProperties>
</file>